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4" r:id="rId1"/>
  </p:sldMasterIdLst>
  <p:sldIdLst>
    <p:sldId id="256" r:id="rId2"/>
    <p:sldId id="257" r:id="rId3"/>
    <p:sldId id="258" r:id="rId4"/>
    <p:sldId id="260" r:id="rId5"/>
    <p:sldId id="259" r:id="rId6"/>
    <p:sldId id="267" r:id="rId7"/>
    <p:sldId id="269" r:id="rId8"/>
    <p:sldId id="266" r:id="rId9"/>
    <p:sldId id="271" r:id="rId10"/>
    <p:sldId id="272" r:id="rId11"/>
    <p:sldId id="273" r:id="rId12"/>
    <p:sldId id="274" r:id="rId13"/>
    <p:sldId id="270" r:id="rId14"/>
    <p:sldId id="277" r:id="rId15"/>
    <p:sldId id="268" r:id="rId16"/>
    <p:sldId id="278" r:id="rId17"/>
    <p:sldId id="275" r:id="rId18"/>
    <p:sldId id="261" r:id="rId19"/>
    <p:sldId id="279" r:id="rId20"/>
    <p:sldId id="280" r:id="rId21"/>
    <p:sldId id="262" r:id="rId22"/>
    <p:sldId id="263" r:id="rId23"/>
    <p:sldId id="26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13"/>
  </p:normalViewPr>
  <p:slideViewPr>
    <p:cSldViewPr snapToGrid="0" snapToObjects="1">
      <p:cViewPr varScale="1">
        <p:scale>
          <a:sx n="90" d="100"/>
          <a:sy n="90"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AEE542-06D7-476E-8EB6-4517E99930A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E825AA0-5BEC-46D4-9920-B123F1687FB0}">
      <dgm:prSet/>
      <dgm:spPr/>
      <dgm:t>
        <a:bodyPr/>
        <a:lstStyle/>
        <a:p>
          <a:r>
            <a:rPr lang="en-US"/>
            <a:t>1. Business problems</a:t>
          </a:r>
        </a:p>
      </dgm:t>
    </dgm:pt>
    <dgm:pt modelId="{5E79291B-6D70-48AE-A9AB-9BED581D7FAE}" type="parTrans" cxnId="{08981B71-9D09-48C4-A4FD-A9E464CD99EF}">
      <dgm:prSet/>
      <dgm:spPr/>
      <dgm:t>
        <a:bodyPr/>
        <a:lstStyle/>
        <a:p>
          <a:endParaRPr lang="en-US"/>
        </a:p>
      </dgm:t>
    </dgm:pt>
    <dgm:pt modelId="{B95D9A67-EB39-41C4-86B7-26A4D0C62F91}" type="sibTrans" cxnId="{08981B71-9D09-48C4-A4FD-A9E464CD99EF}">
      <dgm:prSet/>
      <dgm:spPr/>
      <dgm:t>
        <a:bodyPr/>
        <a:lstStyle/>
        <a:p>
          <a:endParaRPr lang="en-US"/>
        </a:p>
      </dgm:t>
    </dgm:pt>
    <dgm:pt modelId="{92E4AF3F-8BBF-4E25-A10D-10EB78889E31}">
      <dgm:prSet/>
      <dgm:spPr/>
      <dgm:t>
        <a:bodyPr/>
        <a:lstStyle/>
        <a:p>
          <a:r>
            <a:rPr lang="en-US"/>
            <a:t>2. Technical setup</a:t>
          </a:r>
        </a:p>
      </dgm:t>
    </dgm:pt>
    <dgm:pt modelId="{00D59004-E2AB-4659-BF55-A642FA3A634C}" type="parTrans" cxnId="{76C0CA27-6483-4D10-A2E1-71BA5AB37E24}">
      <dgm:prSet/>
      <dgm:spPr/>
      <dgm:t>
        <a:bodyPr/>
        <a:lstStyle/>
        <a:p>
          <a:endParaRPr lang="en-US"/>
        </a:p>
      </dgm:t>
    </dgm:pt>
    <dgm:pt modelId="{988048B7-EFD0-4778-A1F8-2D536AF19357}" type="sibTrans" cxnId="{76C0CA27-6483-4D10-A2E1-71BA5AB37E24}">
      <dgm:prSet/>
      <dgm:spPr/>
      <dgm:t>
        <a:bodyPr/>
        <a:lstStyle/>
        <a:p>
          <a:endParaRPr lang="en-US"/>
        </a:p>
      </dgm:t>
    </dgm:pt>
    <dgm:pt modelId="{56A7C81C-76D2-4CDB-977E-EEAF2F9F04D4}">
      <dgm:prSet/>
      <dgm:spPr/>
      <dgm:t>
        <a:bodyPr/>
        <a:lstStyle/>
        <a:p>
          <a:r>
            <a:rPr lang="en-US"/>
            <a:t>3. Results </a:t>
          </a:r>
        </a:p>
      </dgm:t>
    </dgm:pt>
    <dgm:pt modelId="{8A68DE45-D461-4F8C-91E5-29AEF87E1119}" type="parTrans" cxnId="{A678D69C-74BF-46C0-BF65-10F9386140CF}">
      <dgm:prSet/>
      <dgm:spPr/>
      <dgm:t>
        <a:bodyPr/>
        <a:lstStyle/>
        <a:p>
          <a:endParaRPr lang="en-US"/>
        </a:p>
      </dgm:t>
    </dgm:pt>
    <dgm:pt modelId="{62222EE2-2781-4954-8D79-577E945731D8}" type="sibTrans" cxnId="{A678D69C-74BF-46C0-BF65-10F9386140CF}">
      <dgm:prSet/>
      <dgm:spPr/>
      <dgm:t>
        <a:bodyPr/>
        <a:lstStyle/>
        <a:p>
          <a:endParaRPr lang="en-US"/>
        </a:p>
      </dgm:t>
    </dgm:pt>
    <dgm:pt modelId="{3FF42ECD-E265-4AEC-BC68-8811AD539F4E}">
      <dgm:prSet/>
      <dgm:spPr/>
      <dgm:t>
        <a:bodyPr/>
        <a:lstStyle/>
        <a:p>
          <a:r>
            <a:rPr lang="en-US"/>
            <a:t>4. Challenges and Changes</a:t>
          </a:r>
        </a:p>
      </dgm:t>
    </dgm:pt>
    <dgm:pt modelId="{4B028401-8302-4FB3-A6C8-9BBC6502094D}" type="parTrans" cxnId="{10AF8A94-1A56-4394-8788-228344EB3C62}">
      <dgm:prSet/>
      <dgm:spPr/>
      <dgm:t>
        <a:bodyPr/>
        <a:lstStyle/>
        <a:p>
          <a:endParaRPr lang="en-US"/>
        </a:p>
      </dgm:t>
    </dgm:pt>
    <dgm:pt modelId="{A00D5322-51F9-46C4-8EF9-8CC324DF1402}" type="sibTrans" cxnId="{10AF8A94-1A56-4394-8788-228344EB3C62}">
      <dgm:prSet/>
      <dgm:spPr/>
      <dgm:t>
        <a:bodyPr/>
        <a:lstStyle/>
        <a:p>
          <a:endParaRPr lang="en-US"/>
        </a:p>
      </dgm:t>
    </dgm:pt>
    <dgm:pt modelId="{D066B370-A16F-46FA-9B12-78CD07284962}">
      <dgm:prSet/>
      <dgm:spPr/>
      <dgm:t>
        <a:bodyPr/>
        <a:lstStyle/>
        <a:p>
          <a:r>
            <a:rPr lang="en-US"/>
            <a:t>5. Deployment/ Next Steps</a:t>
          </a:r>
        </a:p>
      </dgm:t>
    </dgm:pt>
    <dgm:pt modelId="{7D183C3F-9688-4C72-9EBF-8A26C328D941}" type="parTrans" cxnId="{4AE15935-FC0B-4690-8D94-C73FBB70E624}">
      <dgm:prSet/>
      <dgm:spPr/>
      <dgm:t>
        <a:bodyPr/>
        <a:lstStyle/>
        <a:p>
          <a:endParaRPr lang="en-US"/>
        </a:p>
      </dgm:t>
    </dgm:pt>
    <dgm:pt modelId="{4C179DC2-DFDB-4747-A1AD-BC16AB0BE678}" type="sibTrans" cxnId="{4AE15935-FC0B-4690-8D94-C73FBB70E624}">
      <dgm:prSet/>
      <dgm:spPr/>
      <dgm:t>
        <a:bodyPr/>
        <a:lstStyle/>
        <a:p>
          <a:endParaRPr lang="en-US"/>
        </a:p>
      </dgm:t>
    </dgm:pt>
    <dgm:pt modelId="{B8956BDE-7829-4499-A840-450C82CE6F9A}">
      <dgm:prSet/>
      <dgm:spPr/>
      <dgm:t>
        <a:bodyPr/>
        <a:lstStyle/>
        <a:p>
          <a:r>
            <a:rPr lang="en-US"/>
            <a:t>6. Limitations/ Other Work </a:t>
          </a:r>
        </a:p>
      </dgm:t>
    </dgm:pt>
    <dgm:pt modelId="{F54A8D7F-3C4F-47CD-A7DD-D11B42D4A6D7}" type="parTrans" cxnId="{807E3301-673A-46D5-AA10-7CC02E4FFFDA}">
      <dgm:prSet/>
      <dgm:spPr/>
      <dgm:t>
        <a:bodyPr/>
        <a:lstStyle/>
        <a:p>
          <a:endParaRPr lang="en-US"/>
        </a:p>
      </dgm:t>
    </dgm:pt>
    <dgm:pt modelId="{FA57D11D-6700-40DB-B797-2C413A714CEB}" type="sibTrans" cxnId="{807E3301-673A-46D5-AA10-7CC02E4FFFDA}">
      <dgm:prSet/>
      <dgm:spPr/>
      <dgm:t>
        <a:bodyPr/>
        <a:lstStyle/>
        <a:p>
          <a:endParaRPr lang="en-US"/>
        </a:p>
      </dgm:t>
    </dgm:pt>
    <dgm:pt modelId="{3DA0C8A2-68CD-FE44-9157-6117EA5F2839}" type="pres">
      <dgm:prSet presAssocID="{C9AEE542-06D7-476E-8EB6-4517E99930AE}" presName="linear" presStyleCnt="0">
        <dgm:presLayoutVars>
          <dgm:animLvl val="lvl"/>
          <dgm:resizeHandles val="exact"/>
        </dgm:presLayoutVars>
      </dgm:prSet>
      <dgm:spPr/>
    </dgm:pt>
    <dgm:pt modelId="{7762A672-5FA4-A048-9B6B-8ADC0C606711}" type="pres">
      <dgm:prSet presAssocID="{BE825AA0-5BEC-46D4-9920-B123F1687FB0}" presName="parentText" presStyleLbl="node1" presStyleIdx="0" presStyleCnt="6">
        <dgm:presLayoutVars>
          <dgm:chMax val="0"/>
          <dgm:bulletEnabled val="1"/>
        </dgm:presLayoutVars>
      </dgm:prSet>
      <dgm:spPr/>
    </dgm:pt>
    <dgm:pt modelId="{4F9E1EA8-BBDB-3C4D-B6C1-F2D95B1D5BDB}" type="pres">
      <dgm:prSet presAssocID="{B95D9A67-EB39-41C4-86B7-26A4D0C62F91}" presName="spacer" presStyleCnt="0"/>
      <dgm:spPr/>
    </dgm:pt>
    <dgm:pt modelId="{FA0D4D63-ED29-5548-8D6A-2D12F284566E}" type="pres">
      <dgm:prSet presAssocID="{92E4AF3F-8BBF-4E25-A10D-10EB78889E31}" presName="parentText" presStyleLbl="node1" presStyleIdx="1" presStyleCnt="6">
        <dgm:presLayoutVars>
          <dgm:chMax val="0"/>
          <dgm:bulletEnabled val="1"/>
        </dgm:presLayoutVars>
      </dgm:prSet>
      <dgm:spPr/>
    </dgm:pt>
    <dgm:pt modelId="{B5C3DE55-7E5D-2345-AA35-3F3571DE516C}" type="pres">
      <dgm:prSet presAssocID="{988048B7-EFD0-4778-A1F8-2D536AF19357}" presName="spacer" presStyleCnt="0"/>
      <dgm:spPr/>
    </dgm:pt>
    <dgm:pt modelId="{EC35BF61-0F0C-FA43-AF1E-87E78EE35589}" type="pres">
      <dgm:prSet presAssocID="{56A7C81C-76D2-4CDB-977E-EEAF2F9F04D4}" presName="parentText" presStyleLbl="node1" presStyleIdx="2" presStyleCnt="6">
        <dgm:presLayoutVars>
          <dgm:chMax val="0"/>
          <dgm:bulletEnabled val="1"/>
        </dgm:presLayoutVars>
      </dgm:prSet>
      <dgm:spPr/>
    </dgm:pt>
    <dgm:pt modelId="{81C7531E-FE90-4A45-B4A0-19E5975ED73D}" type="pres">
      <dgm:prSet presAssocID="{62222EE2-2781-4954-8D79-577E945731D8}" presName="spacer" presStyleCnt="0"/>
      <dgm:spPr/>
    </dgm:pt>
    <dgm:pt modelId="{A7787B34-2681-5A43-AF94-E2124E715790}" type="pres">
      <dgm:prSet presAssocID="{3FF42ECD-E265-4AEC-BC68-8811AD539F4E}" presName="parentText" presStyleLbl="node1" presStyleIdx="3" presStyleCnt="6">
        <dgm:presLayoutVars>
          <dgm:chMax val="0"/>
          <dgm:bulletEnabled val="1"/>
        </dgm:presLayoutVars>
      </dgm:prSet>
      <dgm:spPr/>
    </dgm:pt>
    <dgm:pt modelId="{E58C3677-1257-FC43-AA06-934F9F32FC76}" type="pres">
      <dgm:prSet presAssocID="{A00D5322-51F9-46C4-8EF9-8CC324DF1402}" presName="spacer" presStyleCnt="0"/>
      <dgm:spPr/>
    </dgm:pt>
    <dgm:pt modelId="{80D0CE2C-B3A6-544D-87B9-AD1718741E7F}" type="pres">
      <dgm:prSet presAssocID="{D066B370-A16F-46FA-9B12-78CD07284962}" presName="parentText" presStyleLbl="node1" presStyleIdx="4" presStyleCnt="6">
        <dgm:presLayoutVars>
          <dgm:chMax val="0"/>
          <dgm:bulletEnabled val="1"/>
        </dgm:presLayoutVars>
      </dgm:prSet>
      <dgm:spPr/>
    </dgm:pt>
    <dgm:pt modelId="{F1A1932B-EC9C-4749-A8D9-5B2D4C6239F8}" type="pres">
      <dgm:prSet presAssocID="{4C179DC2-DFDB-4747-A1AD-BC16AB0BE678}" presName="spacer" presStyleCnt="0"/>
      <dgm:spPr/>
    </dgm:pt>
    <dgm:pt modelId="{47824FD8-97AB-5F45-83D6-FEEC381D1786}" type="pres">
      <dgm:prSet presAssocID="{B8956BDE-7829-4499-A840-450C82CE6F9A}" presName="parentText" presStyleLbl="node1" presStyleIdx="5" presStyleCnt="6">
        <dgm:presLayoutVars>
          <dgm:chMax val="0"/>
          <dgm:bulletEnabled val="1"/>
        </dgm:presLayoutVars>
      </dgm:prSet>
      <dgm:spPr/>
    </dgm:pt>
  </dgm:ptLst>
  <dgm:cxnLst>
    <dgm:cxn modelId="{807E3301-673A-46D5-AA10-7CC02E4FFFDA}" srcId="{C9AEE542-06D7-476E-8EB6-4517E99930AE}" destId="{B8956BDE-7829-4499-A840-450C82CE6F9A}" srcOrd="5" destOrd="0" parTransId="{F54A8D7F-3C4F-47CD-A7DD-D11B42D4A6D7}" sibTransId="{FA57D11D-6700-40DB-B797-2C413A714CEB}"/>
    <dgm:cxn modelId="{ABCDED17-FCC1-4B4B-9C7E-9EB4E6218AE0}" type="presOf" srcId="{B8956BDE-7829-4499-A840-450C82CE6F9A}" destId="{47824FD8-97AB-5F45-83D6-FEEC381D1786}" srcOrd="0" destOrd="0" presId="urn:microsoft.com/office/officeart/2005/8/layout/vList2"/>
    <dgm:cxn modelId="{F170071A-DD55-7C41-98D4-E54F4C560A07}" type="presOf" srcId="{C9AEE542-06D7-476E-8EB6-4517E99930AE}" destId="{3DA0C8A2-68CD-FE44-9157-6117EA5F2839}" srcOrd="0" destOrd="0" presId="urn:microsoft.com/office/officeart/2005/8/layout/vList2"/>
    <dgm:cxn modelId="{76C0CA27-6483-4D10-A2E1-71BA5AB37E24}" srcId="{C9AEE542-06D7-476E-8EB6-4517E99930AE}" destId="{92E4AF3F-8BBF-4E25-A10D-10EB78889E31}" srcOrd="1" destOrd="0" parTransId="{00D59004-E2AB-4659-BF55-A642FA3A634C}" sibTransId="{988048B7-EFD0-4778-A1F8-2D536AF19357}"/>
    <dgm:cxn modelId="{4AE15935-FC0B-4690-8D94-C73FBB70E624}" srcId="{C9AEE542-06D7-476E-8EB6-4517E99930AE}" destId="{D066B370-A16F-46FA-9B12-78CD07284962}" srcOrd="4" destOrd="0" parTransId="{7D183C3F-9688-4C72-9EBF-8A26C328D941}" sibTransId="{4C179DC2-DFDB-4747-A1AD-BC16AB0BE678}"/>
    <dgm:cxn modelId="{3D78FD64-CDAA-E841-BA96-1CD6A5F715C7}" type="presOf" srcId="{D066B370-A16F-46FA-9B12-78CD07284962}" destId="{80D0CE2C-B3A6-544D-87B9-AD1718741E7F}" srcOrd="0" destOrd="0" presId="urn:microsoft.com/office/officeart/2005/8/layout/vList2"/>
    <dgm:cxn modelId="{F604BC6D-F27A-6049-A1FE-10C598A8503C}" type="presOf" srcId="{BE825AA0-5BEC-46D4-9920-B123F1687FB0}" destId="{7762A672-5FA4-A048-9B6B-8ADC0C606711}" srcOrd="0" destOrd="0" presId="urn:microsoft.com/office/officeart/2005/8/layout/vList2"/>
    <dgm:cxn modelId="{08981B71-9D09-48C4-A4FD-A9E464CD99EF}" srcId="{C9AEE542-06D7-476E-8EB6-4517E99930AE}" destId="{BE825AA0-5BEC-46D4-9920-B123F1687FB0}" srcOrd="0" destOrd="0" parTransId="{5E79291B-6D70-48AE-A9AB-9BED581D7FAE}" sibTransId="{B95D9A67-EB39-41C4-86B7-26A4D0C62F91}"/>
    <dgm:cxn modelId="{10AF8A94-1A56-4394-8788-228344EB3C62}" srcId="{C9AEE542-06D7-476E-8EB6-4517E99930AE}" destId="{3FF42ECD-E265-4AEC-BC68-8811AD539F4E}" srcOrd="3" destOrd="0" parTransId="{4B028401-8302-4FB3-A6C8-9BBC6502094D}" sibTransId="{A00D5322-51F9-46C4-8EF9-8CC324DF1402}"/>
    <dgm:cxn modelId="{A678D69C-74BF-46C0-BF65-10F9386140CF}" srcId="{C9AEE542-06D7-476E-8EB6-4517E99930AE}" destId="{56A7C81C-76D2-4CDB-977E-EEAF2F9F04D4}" srcOrd="2" destOrd="0" parTransId="{8A68DE45-D461-4F8C-91E5-29AEF87E1119}" sibTransId="{62222EE2-2781-4954-8D79-577E945731D8}"/>
    <dgm:cxn modelId="{6B3EB6B8-CE1A-4A41-AE48-A39CEEA9537D}" type="presOf" srcId="{92E4AF3F-8BBF-4E25-A10D-10EB78889E31}" destId="{FA0D4D63-ED29-5548-8D6A-2D12F284566E}" srcOrd="0" destOrd="0" presId="urn:microsoft.com/office/officeart/2005/8/layout/vList2"/>
    <dgm:cxn modelId="{6DAD59C5-2326-9742-B1CE-95A8CE3AE6E3}" type="presOf" srcId="{56A7C81C-76D2-4CDB-977E-EEAF2F9F04D4}" destId="{EC35BF61-0F0C-FA43-AF1E-87E78EE35589}" srcOrd="0" destOrd="0" presId="urn:microsoft.com/office/officeart/2005/8/layout/vList2"/>
    <dgm:cxn modelId="{C6EAF6EB-821E-424C-94C0-D1EE6AAFF408}" type="presOf" srcId="{3FF42ECD-E265-4AEC-BC68-8811AD539F4E}" destId="{A7787B34-2681-5A43-AF94-E2124E715790}" srcOrd="0" destOrd="0" presId="urn:microsoft.com/office/officeart/2005/8/layout/vList2"/>
    <dgm:cxn modelId="{7C6DD597-9BCC-A641-8639-32A4FB148969}" type="presParOf" srcId="{3DA0C8A2-68CD-FE44-9157-6117EA5F2839}" destId="{7762A672-5FA4-A048-9B6B-8ADC0C606711}" srcOrd="0" destOrd="0" presId="urn:microsoft.com/office/officeart/2005/8/layout/vList2"/>
    <dgm:cxn modelId="{6C3C4A03-DB6C-B349-9D5F-1D260B1DB970}" type="presParOf" srcId="{3DA0C8A2-68CD-FE44-9157-6117EA5F2839}" destId="{4F9E1EA8-BBDB-3C4D-B6C1-F2D95B1D5BDB}" srcOrd="1" destOrd="0" presId="urn:microsoft.com/office/officeart/2005/8/layout/vList2"/>
    <dgm:cxn modelId="{D26A62D9-A8AF-814E-A97B-E5A476D4FB36}" type="presParOf" srcId="{3DA0C8A2-68CD-FE44-9157-6117EA5F2839}" destId="{FA0D4D63-ED29-5548-8D6A-2D12F284566E}" srcOrd="2" destOrd="0" presId="urn:microsoft.com/office/officeart/2005/8/layout/vList2"/>
    <dgm:cxn modelId="{E2D8C1B2-B40E-8B41-A9B7-E5AC5E45E3F5}" type="presParOf" srcId="{3DA0C8A2-68CD-FE44-9157-6117EA5F2839}" destId="{B5C3DE55-7E5D-2345-AA35-3F3571DE516C}" srcOrd="3" destOrd="0" presId="urn:microsoft.com/office/officeart/2005/8/layout/vList2"/>
    <dgm:cxn modelId="{A2598636-1348-A841-9209-DD72366B2CDA}" type="presParOf" srcId="{3DA0C8A2-68CD-FE44-9157-6117EA5F2839}" destId="{EC35BF61-0F0C-FA43-AF1E-87E78EE35589}" srcOrd="4" destOrd="0" presId="urn:microsoft.com/office/officeart/2005/8/layout/vList2"/>
    <dgm:cxn modelId="{DF15773D-05FA-3443-8A46-341E15161AC0}" type="presParOf" srcId="{3DA0C8A2-68CD-FE44-9157-6117EA5F2839}" destId="{81C7531E-FE90-4A45-B4A0-19E5975ED73D}" srcOrd="5" destOrd="0" presId="urn:microsoft.com/office/officeart/2005/8/layout/vList2"/>
    <dgm:cxn modelId="{2D228F2A-3ECE-B74A-A7B3-CD58791189CF}" type="presParOf" srcId="{3DA0C8A2-68CD-FE44-9157-6117EA5F2839}" destId="{A7787B34-2681-5A43-AF94-E2124E715790}" srcOrd="6" destOrd="0" presId="urn:microsoft.com/office/officeart/2005/8/layout/vList2"/>
    <dgm:cxn modelId="{A045B9B6-3B21-EF49-BDA6-B277153AE6E5}" type="presParOf" srcId="{3DA0C8A2-68CD-FE44-9157-6117EA5F2839}" destId="{E58C3677-1257-FC43-AA06-934F9F32FC76}" srcOrd="7" destOrd="0" presId="urn:microsoft.com/office/officeart/2005/8/layout/vList2"/>
    <dgm:cxn modelId="{D8F64F11-5B69-B042-9496-B83ED7E93071}" type="presParOf" srcId="{3DA0C8A2-68CD-FE44-9157-6117EA5F2839}" destId="{80D0CE2C-B3A6-544D-87B9-AD1718741E7F}" srcOrd="8" destOrd="0" presId="urn:microsoft.com/office/officeart/2005/8/layout/vList2"/>
    <dgm:cxn modelId="{B3DB02F9-6331-B248-8567-E79E73D4D258}" type="presParOf" srcId="{3DA0C8A2-68CD-FE44-9157-6117EA5F2839}" destId="{F1A1932B-EC9C-4749-A8D9-5B2D4C6239F8}" srcOrd="9" destOrd="0" presId="urn:microsoft.com/office/officeart/2005/8/layout/vList2"/>
    <dgm:cxn modelId="{B44CE4C2-D888-464F-B06C-607C3A66A46B}" type="presParOf" srcId="{3DA0C8A2-68CD-FE44-9157-6117EA5F2839}" destId="{47824FD8-97AB-5F45-83D6-FEEC381D1786}"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2A672-5FA4-A048-9B6B-8ADC0C606711}">
      <dsp:nvSpPr>
        <dsp:cNvPr id="0" name=""/>
        <dsp:cNvSpPr/>
      </dsp:nvSpPr>
      <dsp:spPr>
        <a:xfrm>
          <a:off x="0" y="391525"/>
          <a:ext cx="5431735"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1. Business problems</a:t>
          </a:r>
        </a:p>
      </dsp:txBody>
      <dsp:txXfrm>
        <a:off x="37467" y="428992"/>
        <a:ext cx="5356801" cy="692586"/>
      </dsp:txXfrm>
    </dsp:sp>
    <dsp:sp modelId="{FA0D4D63-ED29-5548-8D6A-2D12F284566E}">
      <dsp:nvSpPr>
        <dsp:cNvPr id="0" name=""/>
        <dsp:cNvSpPr/>
      </dsp:nvSpPr>
      <dsp:spPr>
        <a:xfrm>
          <a:off x="0" y="1251205"/>
          <a:ext cx="5431735" cy="767520"/>
        </a:xfrm>
        <a:prstGeom prst="roundRect">
          <a:avLst/>
        </a:prstGeom>
        <a:solidFill>
          <a:schemeClr val="accent5">
            <a:hueOff val="438336"/>
            <a:satOff val="-2920"/>
            <a:lumOff val="-4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2. Technical setup</a:t>
          </a:r>
        </a:p>
      </dsp:txBody>
      <dsp:txXfrm>
        <a:off x="37467" y="1288672"/>
        <a:ext cx="5356801" cy="692586"/>
      </dsp:txXfrm>
    </dsp:sp>
    <dsp:sp modelId="{EC35BF61-0F0C-FA43-AF1E-87E78EE35589}">
      <dsp:nvSpPr>
        <dsp:cNvPr id="0" name=""/>
        <dsp:cNvSpPr/>
      </dsp:nvSpPr>
      <dsp:spPr>
        <a:xfrm>
          <a:off x="0" y="2110885"/>
          <a:ext cx="5431735" cy="767520"/>
        </a:xfrm>
        <a:prstGeom prst="roundRect">
          <a:avLst/>
        </a:prstGeom>
        <a:solidFill>
          <a:schemeClr val="accent5">
            <a:hueOff val="876671"/>
            <a:satOff val="-5839"/>
            <a:lumOff val="-9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3. Results </a:t>
          </a:r>
        </a:p>
      </dsp:txBody>
      <dsp:txXfrm>
        <a:off x="37467" y="2148352"/>
        <a:ext cx="5356801" cy="692586"/>
      </dsp:txXfrm>
    </dsp:sp>
    <dsp:sp modelId="{A7787B34-2681-5A43-AF94-E2124E715790}">
      <dsp:nvSpPr>
        <dsp:cNvPr id="0" name=""/>
        <dsp:cNvSpPr/>
      </dsp:nvSpPr>
      <dsp:spPr>
        <a:xfrm>
          <a:off x="0" y="2970566"/>
          <a:ext cx="5431735" cy="767520"/>
        </a:xfrm>
        <a:prstGeom prst="roundRect">
          <a:avLst/>
        </a:prstGeom>
        <a:solidFill>
          <a:schemeClr val="accent5">
            <a:hueOff val="1315007"/>
            <a:satOff val="-8759"/>
            <a:lumOff val="-13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4. Challenges and Changes</a:t>
          </a:r>
        </a:p>
      </dsp:txBody>
      <dsp:txXfrm>
        <a:off x="37467" y="3008033"/>
        <a:ext cx="5356801" cy="692586"/>
      </dsp:txXfrm>
    </dsp:sp>
    <dsp:sp modelId="{80D0CE2C-B3A6-544D-87B9-AD1718741E7F}">
      <dsp:nvSpPr>
        <dsp:cNvPr id="0" name=""/>
        <dsp:cNvSpPr/>
      </dsp:nvSpPr>
      <dsp:spPr>
        <a:xfrm>
          <a:off x="0" y="3830246"/>
          <a:ext cx="5431735" cy="767520"/>
        </a:xfrm>
        <a:prstGeom prst="roundRect">
          <a:avLst/>
        </a:prstGeom>
        <a:solidFill>
          <a:schemeClr val="accent5">
            <a:hueOff val="1753343"/>
            <a:satOff val="-11678"/>
            <a:lumOff val="-18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5. Deployment/ Next Steps</a:t>
          </a:r>
        </a:p>
      </dsp:txBody>
      <dsp:txXfrm>
        <a:off x="37467" y="3867713"/>
        <a:ext cx="5356801" cy="692586"/>
      </dsp:txXfrm>
    </dsp:sp>
    <dsp:sp modelId="{47824FD8-97AB-5F45-83D6-FEEC381D1786}">
      <dsp:nvSpPr>
        <dsp:cNvPr id="0" name=""/>
        <dsp:cNvSpPr/>
      </dsp:nvSpPr>
      <dsp:spPr>
        <a:xfrm>
          <a:off x="0" y="4689926"/>
          <a:ext cx="5431735" cy="767520"/>
        </a:xfrm>
        <a:prstGeom prst="roundRect">
          <a:avLst/>
        </a:prstGeom>
        <a:solidFill>
          <a:schemeClr val="accent5">
            <a:hueOff val="2191678"/>
            <a:satOff val="-14598"/>
            <a:lumOff val="-2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6. Limitations/ Other Work </a:t>
          </a:r>
        </a:p>
      </dsp:txBody>
      <dsp:txXfrm>
        <a:off x="37467" y="4727393"/>
        <a:ext cx="5356801"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12/12/21</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75345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12/12/21</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10521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12/12/21</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33775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12/12/21</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5718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12/12/21</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471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12/12/21</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60815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12/12/21</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38017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12/12/21</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96828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12/12/21</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75884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12/12/21</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92667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12/12/21</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5387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12/12/21</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221220120"/>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33" r:id="rId6"/>
    <p:sldLayoutId id="2147483928" r:id="rId7"/>
    <p:sldLayoutId id="2147483929" r:id="rId8"/>
    <p:sldLayoutId id="2147483930" r:id="rId9"/>
    <p:sldLayoutId id="2147483932" r:id="rId10"/>
    <p:sldLayoutId id="2147483931"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ww.publicdomainpictures.net/view-image.php?image=178777&amp;picture=citi-bike-us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7">
            <a:extLst>
              <a:ext uri="{FF2B5EF4-FFF2-40B4-BE49-F238E27FC236}">
                <a16:creationId xmlns:a16="http://schemas.microsoft.com/office/drawing/2014/main" id="{EA26A151-13BF-4305-A6DC-9DC7C9877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9">
            <a:extLst>
              <a:ext uri="{FF2B5EF4-FFF2-40B4-BE49-F238E27FC236}">
                <a16:creationId xmlns:a16="http://schemas.microsoft.com/office/drawing/2014/main" id="{6EFFDDA6-2CAE-438F-B0D6-FF4E710E2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29884" y="6324431"/>
            <a:ext cx="62116" cy="428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1">
            <a:extLst>
              <a:ext uri="{FF2B5EF4-FFF2-40B4-BE49-F238E27FC236}">
                <a16:creationId xmlns:a16="http://schemas.microsoft.com/office/drawing/2014/main" id="{C41C36FA-9C1E-4542-A6B5-4E91E021D2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F5B6F84-73EF-47ED-850E-4308B2C0D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74580-E770-C941-9BF4-D493F18295F7}"/>
              </a:ext>
            </a:extLst>
          </p:cNvPr>
          <p:cNvSpPr>
            <a:spLocks noGrp="1"/>
          </p:cNvSpPr>
          <p:nvPr>
            <p:ph type="ctrTitle"/>
          </p:nvPr>
        </p:nvSpPr>
        <p:spPr>
          <a:xfrm>
            <a:off x="0" y="353172"/>
            <a:ext cx="10869248" cy="2712372"/>
          </a:xfrm>
        </p:spPr>
        <p:txBody>
          <a:bodyPr vert="horz" lIns="91440" tIns="45720" rIns="91440" bIns="45720" rtlCol="0" anchor="b">
            <a:normAutofit/>
          </a:bodyPr>
          <a:lstStyle/>
          <a:p>
            <a:r>
              <a:rPr lang="en-US" dirty="0"/>
              <a:t>D</a:t>
            </a:r>
            <a:r>
              <a:rPr lang="en-US" dirty="0">
                <a:latin typeface="Times" pitchFamily="2" charset="0"/>
              </a:rPr>
              <a:t>ata Science Project-</a:t>
            </a:r>
            <a:br>
              <a:rPr lang="en-US" dirty="0">
                <a:latin typeface="Times" pitchFamily="2" charset="0"/>
              </a:rPr>
            </a:br>
            <a:br>
              <a:rPr lang="en-US" dirty="0">
                <a:latin typeface="Times" pitchFamily="2" charset="0"/>
              </a:rPr>
            </a:br>
            <a:r>
              <a:rPr lang="en-US" dirty="0" err="1">
                <a:latin typeface="Times" pitchFamily="2" charset="0"/>
              </a:rPr>
              <a:t>Citibike</a:t>
            </a:r>
            <a:r>
              <a:rPr lang="en-US" dirty="0">
                <a:latin typeface="Times" pitchFamily="2" charset="0"/>
              </a:rPr>
              <a:t> </a:t>
            </a:r>
          </a:p>
        </p:txBody>
      </p:sp>
      <p:sp>
        <p:nvSpPr>
          <p:cNvPr id="3" name="Subtitle 2">
            <a:extLst>
              <a:ext uri="{FF2B5EF4-FFF2-40B4-BE49-F238E27FC236}">
                <a16:creationId xmlns:a16="http://schemas.microsoft.com/office/drawing/2014/main" id="{787F0B5B-DC08-1C4F-BB4E-BB912D9B2E48}"/>
              </a:ext>
            </a:extLst>
          </p:cNvPr>
          <p:cNvSpPr>
            <a:spLocks noGrp="1"/>
          </p:cNvSpPr>
          <p:nvPr>
            <p:ph type="subTitle" idx="1"/>
          </p:nvPr>
        </p:nvSpPr>
        <p:spPr>
          <a:xfrm>
            <a:off x="484552" y="3701845"/>
            <a:ext cx="5331229" cy="2475118"/>
          </a:xfrm>
        </p:spPr>
        <p:txBody>
          <a:bodyPr vert="horz" lIns="91440" tIns="45720" rIns="91440" bIns="45720" rtlCol="0">
            <a:normAutofit lnSpcReduction="10000"/>
          </a:bodyPr>
          <a:lstStyle/>
          <a:p>
            <a:r>
              <a:rPr lang="en-US" dirty="0">
                <a:latin typeface="Times" pitchFamily="2" charset="0"/>
              </a:rPr>
              <a:t>Presented by-</a:t>
            </a:r>
          </a:p>
          <a:p>
            <a:r>
              <a:rPr lang="en-US" dirty="0">
                <a:latin typeface="Times" pitchFamily="2" charset="0"/>
              </a:rPr>
              <a:t>Varun Ramesh (vr2121@nyu.edu)</a:t>
            </a:r>
          </a:p>
          <a:p>
            <a:r>
              <a:rPr lang="en-US" dirty="0">
                <a:latin typeface="Times" pitchFamily="2" charset="0"/>
              </a:rPr>
              <a:t>Jonathan Kung (hk3234@nyu.edu)</a:t>
            </a:r>
          </a:p>
          <a:p>
            <a:r>
              <a:rPr lang="en-US" dirty="0" err="1">
                <a:latin typeface="Times" pitchFamily="2" charset="0"/>
              </a:rPr>
              <a:t>Rajan</a:t>
            </a:r>
            <a:r>
              <a:rPr lang="en-US" dirty="0">
                <a:latin typeface="Times" pitchFamily="2" charset="0"/>
              </a:rPr>
              <a:t> Shantanu Chaturvedi (rsc9044@nyu.edu)</a:t>
            </a:r>
          </a:p>
        </p:txBody>
      </p:sp>
      <p:pic>
        <p:nvPicPr>
          <p:cNvPr id="4" name="Picture 3" descr="A stock chart with orange graphs and numbers">
            <a:extLst>
              <a:ext uri="{FF2B5EF4-FFF2-40B4-BE49-F238E27FC236}">
                <a16:creationId xmlns:a16="http://schemas.microsoft.com/office/drawing/2014/main" id="{DF0A812B-D904-4237-8EA3-4779F994D72B}"/>
              </a:ext>
            </a:extLst>
          </p:cNvPr>
          <p:cNvPicPr>
            <a:picLocks noChangeAspect="1"/>
          </p:cNvPicPr>
          <p:nvPr/>
        </p:nvPicPr>
        <p:blipFill rotWithShape="1">
          <a:blip r:embed="rId2"/>
          <a:srcRect t="15730"/>
          <a:stretch/>
        </p:blipFill>
        <p:spPr>
          <a:xfrm>
            <a:off x="6095998" y="3429000"/>
            <a:ext cx="6096002" cy="3429000"/>
          </a:xfrm>
          <a:prstGeom prst="rect">
            <a:avLst/>
          </a:prstGeom>
        </p:spPr>
      </p:pic>
      <p:pic>
        <p:nvPicPr>
          <p:cNvPr id="6" name="Picture 5" descr="A row of bicycles parked on the side of a street&#10;&#10;Description automatically generated with medium confidence">
            <a:extLst>
              <a:ext uri="{FF2B5EF4-FFF2-40B4-BE49-F238E27FC236}">
                <a16:creationId xmlns:a16="http://schemas.microsoft.com/office/drawing/2014/main" id="{6F859AA5-8541-BF46-9013-305D9EF071B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48502" y="-5141"/>
            <a:ext cx="5143498" cy="3428999"/>
          </a:xfrm>
          <a:prstGeom prst="rect">
            <a:avLst/>
          </a:prstGeom>
        </p:spPr>
      </p:pic>
    </p:spTree>
    <p:extLst>
      <p:ext uri="{BB962C8B-B14F-4D97-AF65-F5344CB8AC3E}">
        <p14:creationId xmlns:p14="http://schemas.microsoft.com/office/powerpoint/2010/main" val="1378106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3428E8E-37C8-4D70-A580-D3954C830A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 y="4573945"/>
            <a:ext cx="12191996" cy="2293125"/>
            <a:chOff x="6" y="4573945"/>
            <a:chExt cx="3047997" cy="2293125"/>
          </a:xfrm>
        </p:grpSpPr>
        <p:sp>
          <p:nvSpPr>
            <p:cNvPr id="11" name="Rectangle 10">
              <a:extLst>
                <a:ext uri="{FF2B5EF4-FFF2-40B4-BE49-F238E27FC236}">
                  <a16:creationId xmlns:a16="http://schemas.microsoft.com/office/drawing/2014/main" id="{EA1B2B8F-CE0D-452B-8898-D9D79F02C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4573945"/>
              <a:ext cx="3047991" cy="2293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312B7B-4F10-48BA-9C02-B6CB870DA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4573945"/>
              <a:ext cx="3047997" cy="2293125"/>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A8AE1BF-125C-49C1-AFF5-2691C0921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794046C1-8570-9F4B-A42B-F51867AC75CF}"/>
              </a:ext>
            </a:extLst>
          </p:cNvPr>
          <p:cNvPicPr>
            <a:picLocks noChangeAspect="1"/>
          </p:cNvPicPr>
          <p:nvPr/>
        </p:nvPicPr>
        <p:blipFill rotWithShape="1">
          <a:blip r:embed="rId2"/>
          <a:srcRect t="3427"/>
          <a:stretch/>
        </p:blipFill>
        <p:spPr>
          <a:xfrm>
            <a:off x="338138" y="191455"/>
            <a:ext cx="10020300" cy="389636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7A18F72B-9EE3-6A43-A662-F1555B35EDFE}"/>
              </a:ext>
            </a:extLst>
          </p:cNvPr>
          <p:cNvPicPr>
            <a:picLocks noChangeAspect="1"/>
          </p:cNvPicPr>
          <p:nvPr/>
        </p:nvPicPr>
        <p:blipFill>
          <a:blip r:embed="rId3"/>
          <a:stretch>
            <a:fillRect/>
          </a:stretch>
        </p:blipFill>
        <p:spPr>
          <a:xfrm>
            <a:off x="573088" y="4179255"/>
            <a:ext cx="9442450" cy="2667492"/>
          </a:xfrm>
          <a:prstGeom prst="rect">
            <a:avLst/>
          </a:prstGeom>
        </p:spPr>
      </p:pic>
    </p:spTree>
    <p:extLst>
      <p:ext uri="{BB962C8B-B14F-4D97-AF65-F5344CB8AC3E}">
        <p14:creationId xmlns:p14="http://schemas.microsoft.com/office/powerpoint/2010/main" val="3788804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3428E8E-37C8-4D70-A580-D3954C830A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 y="4573945"/>
            <a:ext cx="12191996" cy="2293125"/>
            <a:chOff x="6" y="4573945"/>
            <a:chExt cx="3047997" cy="2293125"/>
          </a:xfrm>
        </p:grpSpPr>
        <p:sp>
          <p:nvSpPr>
            <p:cNvPr id="11" name="Rectangle 10">
              <a:extLst>
                <a:ext uri="{FF2B5EF4-FFF2-40B4-BE49-F238E27FC236}">
                  <a16:creationId xmlns:a16="http://schemas.microsoft.com/office/drawing/2014/main" id="{EA1B2B8F-CE0D-452B-8898-D9D79F02C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4573945"/>
              <a:ext cx="3047991" cy="2293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5312B7B-4F10-48BA-9C02-B6CB870DA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4573945"/>
              <a:ext cx="3047997" cy="2293125"/>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A8AE1BF-125C-49C1-AFF5-2691C0921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10;&#10;Description automatically generated">
            <a:extLst>
              <a:ext uri="{FF2B5EF4-FFF2-40B4-BE49-F238E27FC236}">
                <a16:creationId xmlns:a16="http://schemas.microsoft.com/office/drawing/2014/main" id="{CAEB3B79-7F4C-4046-8136-E2272CCD8502}"/>
              </a:ext>
            </a:extLst>
          </p:cNvPr>
          <p:cNvPicPr>
            <a:picLocks noChangeAspect="1"/>
          </p:cNvPicPr>
          <p:nvPr/>
        </p:nvPicPr>
        <p:blipFill rotWithShape="1">
          <a:blip r:embed="rId2"/>
          <a:srcRect r="25897" b="1"/>
          <a:stretch/>
        </p:blipFill>
        <p:spPr>
          <a:xfrm>
            <a:off x="638175" y="648655"/>
            <a:ext cx="10915647" cy="5560690"/>
          </a:xfrm>
          <a:prstGeom prst="rect">
            <a:avLst/>
          </a:prstGeom>
        </p:spPr>
      </p:pic>
    </p:spTree>
    <p:extLst>
      <p:ext uri="{BB962C8B-B14F-4D97-AF65-F5344CB8AC3E}">
        <p14:creationId xmlns:p14="http://schemas.microsoft.com/office/powerpoint/2010/main" val="289802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8A2FCF07-6918-45A6-B28F-1025FEBA7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9">
            <a:extLst>
              <a:ext uri="{FF2B5EF4-FFF2-40B4-BE49-F238E27FC236}">
                <a16:creationId xmlns:a16="http://schemas.microsoft.com/office/drawing/2014/main" id="{D3428E8E-37C8-4D70-A580-D3954C830A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 y="4573945"/>
            <a:ext cx="12191996" cy="2293125"/>
            <a:chOff x="6" y="4573945"/>
            <a:chExt cx="3047997" cy="2293125"/>
          </a:xfrm>
        </p:grpSpPr>
        <p:sp>
          <p:nvSpPr>
            <p:cNvPr id="18" name="Rectangle 10">
              <a:extLst>
                <a:ext uri="{FF2B5EF4-FFF2-40B4-BE49-F238E27FC236}">
                  <a16:creationId xmlns:a16="http://schemas.microsoft.com/office/drawing/2014/main" id="{EA1B2B8F-CE0D-452B-8898-D9D79F02C4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4573945"/>
              <a:ext cx="3047991" cy="22931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F5312B7B-4F10-48BA-9C02-B6CB870DA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4573945"/>
              <a:ext cx="3047997" cy="2293125"/>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3">
            <a:extLst>
              <a:ext uri="{FF2B5EF4-FFF2-40B4-BE49-F238E27FC236}">
                <a16:creationId xmlns:a16="http://schemas.microsoft.com/office/drawing/2014/main" id="{CA8AE1BF-125C-49C1-AFF5-2691C0921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3FDBA7-F061-9B49-860E-404AA30C312C}"/>
              </a:ext>
            </a:extLst>
          </p:cNvPr>
          <p:cNvPicPr>
            <a:picLocks noChangeAspect="1"/>
          </p:cNvPicPr>
          <p:nvPr/>
        </p:nvPicPr>
        <p:blipFill rotWithShape="1">
          <a:blip r:embed="rId2"/>
          <a:srcRect b="13657"/>
          <a:stretch/>
        </p:blipFill>
        <p:spPr>
          <a:xfrm>
            <a:off x="638175" y="648655"/>
            <a:ext cx="10915647" cy="5560690"/>
          </a:xfrm>
          <a:prstGeom prst="rect">
            <a:avLst/>
          </a:prstGeom>
        </p:spPr>
      </p:pic>
    </p:spTree>
    <p:extLst>
      <p:ext uri="{BB962C8B-B14F-4D97-AF65-F5344CB8AC3E}">
        <p14:creationId xmlns:p14="http://schemas.microsoft.com/office/powerpoint/2010/main" val="376855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AD01061C-3D26-CB4B-93F5-D4D537C92711}"/>
              </a:ext>
            </a:extLst>
          </p:cNvPr>
          <p:cNvPicPr>
            <a:picLocks noChangeAspect="1"/>
          </p:cNvPicPr>
          <p:nvPr/>
        </p:nvPicPr>
        <p:blipFill>
          <a:blip r:embed="rId2"/>
          <a:stretch>
            <a:fillRect/>
          </a:stretch>
        </p:blipFill>
        <p:spPr>
          <a:xfrm>
            <a:off x="342900" y="1051179"/>
            <a:ext cx="11026392" cy="5463922"/>
          </a:xfrm>
          <a:prstGeom prst="rect">
            <a:avLst/>
          </a:prstGeom>
        </p:spPr>
      </p:pic>
      <p:sp>
        <p:nvSpPr>
          <p:cNvPr id="4" name="TextBox 3">
            <a:extLst>
              <a:ext uri="{FF2B5EF4-FFF2-40B4-BE49-F238E27FC236}">
                <a16:creationId xmlns:a16="http://schemas.microsoft.com/office/drawing/2014/main" id="{353E758A-E1BB-6D41-A95C-3F9E5A96D5B0}"/>
              </a:ext>
            </a:extLst>
          </p:cNvPr>
          <p:cNvSpPr txBox="1"/>
          <p:nvPr/>
        </p:nvSpPr>
        <p:spPr>
          <a:xfrm>
            <a:off x="1057275" y="300038"/>
            <a:ext cx="2604816" cy="369332"/>
          </a:xfrm>
          <a:prstGeom prst="rect">
            <a:avLst/>
          </a:prstGeom>
          <a:noFill/>
        </p:spPr>
        <p:txBody>
          <a:bodyPr wrap="none" rtlCol="0">
            <a:spAutoFit/>
          </a:bodyPr>
          <a:lstStyle/>
          <a:p>
            <a:r>
              <a:rPr lang="en-US"/>
              <a:t>2021 Cleaned Dataset-</a:t>
            </a:r>
            <a:endParaRPr lang="en-US" dirty="0"/>
          </a:p>
        </p:txBody>
      </p:sp>
    </p:spTree>
    <p:extLst>
      <p:ext uri="{BB962C8B-B14F-4D97-AF65-F5344CB8AC3E}">
        <p14:creationId xmlns:p14="http://schemas.microsoft.com/office/powerpoint/2010/main" val="1703835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EA5AB4-2C5A-4C31-87B5-8AEE1ABC8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29884" y="6324431"/>
            <a:ext cx="62116" cy="428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E00E6FC-C0A9-9949-B105-8D8975F5C44D}"/>
              </a:ext>
            </a:extLst>
          </p:cNvPr>
          <p:cNvSpPr txBox="1"/>
          <p:nvPr/>
        </p:nvSpPr>
        <p:spPr>
          <a:xfrm>
            <a:off x="484552" y="3054927"/>
            <a:ext cx="5022630" cy="3122036"/>
          </a:xfrm>
          <a:prstGeom prst="rect">
            <a:avLst/>
          </a:prstGeom>
        </p:spPr>
        <p:txBody>
          <a:bodyPr vert="horz" lIns="91440" tIns="45720" rIns="91440" bIns="45720" rtlCol="0">
            <a:normAutofit/>
          </a:bodyPr>
          <a:lstStyle/>
          <a:p>
            <a:pPr defTabSz="914400">
              <a:lnSpc>
                <a:spcPct val="120000"/>
              </a:lnSpc>
              <a:spcAft>
                <a:spcPts val="600"/>
              </a:spcAft>
            </a:pPr>
            <a:r>
              <a:rPr lang="en-US">
                <a:solidFill>
                  <a:schemeClr val="bg1"/>
                </a:solidFill>
              </a:rPr>
              <a:t>Using the same method mentioned in the </a:t>
            </a:r>
          </a:p>
          <a:p>
            <a:pPr defTabSz="914400">
              <a:lnSpc>
                <a:spcPct val="120000"/>
              </a:lnSpc>
              <a:spcAft>
                <a:spcPts val="600"/>
              </a:spcAft>
            </a:pPr>
            <a:r>
              <a:rPr lang="en-US">
                <a:solidFill>
                  <a:schemeClr val="bg1"/>
                </a:solidFill>
              </a:rPr>
              <a:t>above slides, the final 2021 dataset is</a:t>
            </a:r>
          </a:p>
          <a:p>
            <a:pPr defTabSz="914400">
              <a:lnSpc>
                <a:spcPct val="120000"/>
              </a:lnSpc>
              <a:spcAft>
                <a:spcPts val="600"/>
              </a:spcAft>
            </a:pPr>
            <a:r>
              <a:rPr lang="en-US">
                <a:solidFill>
                  <a:schemeClr val="bg1"/>
                </a:solidFill>
              </a:rPr>
              <a:t>obtained.</a:t>
            </a:r>
          </a:p>
        </p:txBody>
      </p:sp>
      <p:pic>
        <p:nvPicPr>
          <p:cNvPr id="3" name="Picture 2" descr="Table&#10;&#10;Description automatically generated">
            <a:extLst>
              <a:ext uri="{FF2B5EF4-FFF2-40B4-BE49-F238E27FC236}">
                <a16:creationId xmlns:a16="http://schemas.microsoft.com/office/drawing/2014/main" id="{AC44AC5B-69C6-2D4E-81B3-C96871568341}"/>
              </a:ext>
            </a:extLst>
          </p:cNvPr>
          <p:cNvPicPr>
            <a:picLocks noChangeAspect="1"/>
          </p:cNvPicPr>
          <p:nvPr/>
        </p:nvPicPr>
        <p:blipFill>
          <a:blip r:embed="rId2"/>
          <a:stretch>
            <a:fillRect/>
          </a:stretch>
        </p:blipFill>
        <p:spPr>
          <a:xfrm>
            <a:off x="6580550" y="691625"/>
            <a:ext cx="5126898" cy="5368479"/>
          </a:xfrm>
          <a:prstGeom prst="rect">
            <a:avLst/>
          </a:prstGeom>
        </p:spPr>
      </p:pic>
    </p:spTree>
    <p:extLst>
      <p:ext uri="{BB962C8B-B14F-4D97-AF65-F5344CB8AC3E}">
        <p14:creationId xmlns:p14="http://schemas.microsoft.com/office/powerpoint/2010/main" val="3612786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AD2612-C911-A248-BDED-C0C5424C14EB}"/>
              </a:ext>
            </a:extLst>
          </p:cNvPr>
          <p:cNvSpPr>
            <a:spLocks noGrp="1"/>
          </p:cNvSpPr>
          <p:nvPr>
            <p:ph idx="4294967295"/>
          </p:nvPr>
        </p:nvSpPr>
        <p:spPr>
          <a:xfrm>
            <a:off x="0" y="0"/>
            <a:ext cx="10869613" cy="3600450"/>
          </a:xfrm>
        </p:spPr>
        <p:txBody>
          <a:bodyPr>
            <a:normAutofit/>
          </a:bodyPr>
          <a:lstStyle/>
          <a:p>
            <a:r>
              <a:rPr lang="en-US" u="sng" dirty="0">
                <a:latin typeface="Times" pitchFamily="2" charset="0"/>
              </a:rPr>
              <a:t>Modeling Techniques-  </a:t>
            </a:r>
            <a:r>
              <a:rPr lang="en-US" dirty="0">
                <a:latin typeface="Times" pitchFamily="2" charset="0"/>
              </a:rPr>
              <a:t>We are going to use Decision Tree Classifier and K Nearest Neighbor for our problem. In the DT classifier we split the data into 70% training and 30% testing data with max depth 9. For KNN we split the data into 65% training and 35% testing data with n neighbors=3.</a:t>
            </a:r>
            <a:endParaRPr lang="en-US" u="sng" dirty="0">
              <a:latin typeface="Times" pitchFamily="2" charset="0"/>
            </a:endParaRPr>
          </a:p>
          <a:p>
            <a:r>
              <a:rPr lang="en-US" u="sng" dirty="0">
                <a:latin typeface="Times" pitchFamily="2" charset="0"/>
              </a:rPr>
              <a:t>Performance Measures- </a:t>
            </a:r>
            <a:r>
              <a:rPr lang="en-US" dirty="0">
                <a:latin typeface="Times" pitchFamily="2" charset="0"/>
              </a:rPr>
              <a:t>We will be using accuracy score and confusion matrix as performance measures.</a:t>
            </a:r>
            <a:endParaRPr lang="en-US" dirty="0"/>
          </a:p>
          <a:p>
            <a:r>
              <a:rPr lang="en-US" dirty="0"/>
              <a:t>           </a:t>
            </a:r>
          </a:p>
        </p:txBody>
      </p:sp>
      <p:pic>
        <p:nvPicPr>
          <p:cNvPr id="5" name="Picture 4" descr="Graphical user interface, text, application, email&#10;&#10;Description automatically generated">
            <a:extLst>
              <a:ext uri="{FF2B5EF4-FFF2-40B4-BE49-F238E27FC236}">
                <a16:creationId xmlns:a16="http://schemas.microsoft.com/office/drawing/2014/main" id="{57B23457-B360-C64F-9A38-ABC5E78B005E}"/>
              </a:ext>
            </a:extLst>
          </p:cNvPr>
          <p:cNvPicPr>
            <a:picLocks noChangeAspect="1"/>
          </p:cNvPicPr>
          <p:nvPr/>
        </p:nvPicPr>
        <p:blipFill>
          <a:blip r:embed="rId2"/>
          <a:stretch>
            <a:fillRect/>
          </a:stretch>
        </p:blipFill>
        <p:spPr>
          <a:xfrm>
            <a:off x="354806" y="2072182"/>
            <a:ext cx="10160000" cy="3848100"/>
          </a:xfrm>
          <a:prstGeom prst="rect">
            <a:avLst/>
          </a:prstGeom>
        </p:spPr>
      </p:pic>
    </p:spTree>
    <p:extLst>
      <p:ext uri="{BB962C8B-B14F-4D97-AF65-F5344CB8AC3E}">
        <p14:creationId xmlns:p14="http://schemas.microsoft.com/office/powerpoint/2010/main" val="4581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80AC8C10-57EF-1C47-8EF7-ADF769FA88A8}"/>
              </a:ext>
            </a:extLst>
          </p:cNvPr>
          <p:cNvPicPr>
            <a:picLocks noChangeAspect="1"/>
          </p:cNvPicPr>
          <p:nvPr/>
        </p:nvPicPr>
        <p:blipFill>
          <a:blip r:embed="rId2"/>
          <a:stretch>
            <a:fillRect/>
          </a:stretch>
        </p:blipFill>
        <p:spPr>
          <a:xfrm>
            <a:off x="587375" y="1600200"/>
            <a:ext cx="10160000" cy="3086100"/>
          </a:xfrm>
          <a:prstGeom prst="rect">
            <a:avLst/>
          </a:prstGeom>
        </p:spPr>
      </p:pic>
    </p:spTree>
    <p:extLst>
      <p:ext uri="{BB962C8B-B14F-4D97-AF65-F5344CB8AC3E}">
        <p14:creationId xmlns:p14="http://schemas.microsoft.com/office/powerpoint/2010/main" val="1559048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waterfall chart&#10;&#10;Description automatically generated">
            <a:extLst>
              <a:ext uri="{FF2B5EF4-FFF2-40B4-BE49-F238E27FC236}">
                <a16:creationId xmlns:a16="http://schemas.microsoft.com/office/drawing/2014/main" id="{10340E3C-31E1-D24A-9AD8-7C276D74BFE7}"/>
              </a:ext>
            </a:extLst>
          </p:cNvPr>
          <p:cNvPicPr>
            <a:picLocks noChangeAspect="1"/>
          </p:cNvPicPr>
          <p:nvPr/>
        </p:nvPicPr>
        <p:blipFill>
          <a:blip r:embed="rId2"/>
          <a:stretch>
            <a:fillRect/>
          </a:stretch>
        </p:blipFill>
        <p:spPr>
          <a:xfrm>
            <a:off x="434192" y="277813"/>
            <a:ext cx="5219700" cy="4330700"/>
          </a:xfrm>
          <a:prstGeom prst="rect">
            <a:avLst/>
          </a:prstGeom>
        </p:spPr>
      </p:pic>
      <p:pic>
        <p:nvPicPr>
          <p:cNvPr id="13" name="Picture 12" descr="Graphical user interface, application, Teams&#10;&#10;Description automatically generated">
            <a:extLst>
              <a:ext uri="{FF2B5EF4-FFF2-40B4-BE49-F238E27FC236}">
                <a16:creationId xmlns:a16="http://schemas.microsoft.com/office/drawing/2014/main" id="{A9FEFD1D-6202-A944-BD33-A5D59D746A2C}"/>
              </a:ext>
            </a:extLst>
          </p:cNvPr>
          <p:cNvPicPr>
            <a:picLocks noChangeAspect="1"/>
          </p:cNvPicPr>
          <p:nvPr/>
        </p:nvPicPr>
        <p:blipFill>
          <a:blip r:embed="rId3"/>
          <a:stretch>
            <a:fillRect/>
          </a:stretch>
        </p:blipFill>
        <p:spPr>
          <a:xfrm>
            <a:off x="6095999" y="277812"/>
            <a:ext cx="5340007" cy="4008437"/>
          </a:xfrm>
          <a:prstGeom prst="rect">
            <a:avLst/>
          </a:prstGeom>
        </p:spPr>
      </p:pic>
    </p:spTree>
    <p:extLst>
      <p:ext uri="{BB962C8B-B14F-4D97-AF65-F5344CB8AC3E}">
        <p14:creationId xmlns:p14="http://schemas.microsoft.com/office/powerpoint/2010/main" val="5219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A556-7080-EC43-A036-2835C8A3BDD9}"/>
              </a:ext>
            </a:extLst>
          </p:cNvPr>
          <p:cNvSpPr>
            <a:spLocks noGrp="1"/>
          </p:cNvSpPr>
          <p:nvPr>
            <p:ph type="title"/>
          </p:nvPr>
        </p:nvSpPr>
        <p:spPr/>
        <p:txBody>
          <a:bodyPr/>
          <a:lstStyle/>
          <a:p>
            <a:r>
              <a:rPr lang="en-US" dirty="0">
                <a:latin typeface="Times" pitchFamily="2" charset="0"/>
              </a:rPr>
              <a:t>Results</a:t>
            </a:r>
          </a:p>
        </p:txBody>
      </p:sp>
      <p:pic>
        <p:nvPicPr>
          <p:cNvPr id="13" name="Content Placeholder 12" descr="Chart, line chart&#10;&#10;Description automatically generated">
            <a:extLst>
              <a:ext uri="{FF2B5EF4-FFF2-40B4-BE49-F238E27FC236}">
                <a16:creationId xmlns:a16="http://schemas.microsoft.com/office/drawing/2014/main" id="{1F164E56-CEC9-FE49-B08C-0504014E517E}"/>
              </a:ext>
            </a:extLst>
          </p:cNvPr>
          <p:cNvPicPr>
            <a:picLocks noGrp="1" noChangeAspect="1"/>
          </p:cNvPicPr>
          <p:nvPr>
            <p:ph idx="1"/>
          </p:nvPr>
        </p:nvPicPr>
        <p:blipFill>
          <a:blip r:embed="rId2"/>
          <a:stretch>
            <a:fillRect/>
          </a:stretch>
        </p:blipFill>
        <p:spPr>
          <a:xfrm>
            <a:off x="461261" y="2300287"/>
            <a:ext cx="10892539" cy="4343400"/>
          </a:xfrm>
        </p:spPr>
      </p:pic>
    </p:spTree>
    <p:extLst>
      <p:ext uri="{BB962C8B-B14F-4D97-AF65-F5344CB8AC3E}">
        <p14:creationId xmlns:p14="http://schemas.microsoft.com/office/powerpoint/2010/main" val="4277384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Chart, line chart&#10;&#10;Description automatically generated">
            <a:extLst>
              <a:ext uri="{FF2B5EF4-FFF2-40B4-BE49-F238E27FC236}">
                <a16:creationId xmlns:a16="http://schemas.microsoft.com/office/drawing/2014/main" id="{A7BE0B97-BBAB-7A4E-9D1F-E70F301B6B1E}"/>
              </a:ext>
            </a:extLst>
          </p:cNvPr>
          <p:cNvPicPr>
            <a:picLocks noGrp="1" noChangeAspect="1"/>
          </p:cNvPicPr>
          <p:nvPr>
            <p:ph idx="1"/>
          </p:nvPr>
        </p:nvPicPr>
        <p:blipFill>
          <a:blip r:embed="rId2"/>
          <a:stretch>
            <a:fillRect/>
          </a:stretch>
        </p:blipFill>
        <p:spPr>
          <a:xfrm>
            <a:off x="170632" y="1285876"/>
            <a:ext cx="11850736" cy="4829175"/>
          </a:xfrm>
        </p:spPr>
      </p:pic>
    </p:spTree>
    <p:extLst>
      <p:ext uri="{BB962C8B-B14F-4D97-AF65-F5344CB8AC3E}">
        <p14:creationId xmlns:p14="http://schemas.microsoft.com/office/powerpoint/2010/main" val="2425332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9" cy="6855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9F27E-545E-504A-837D-AFE9F9645959}"/>
              </a:ext>
            </a:extLst>
          </p:cNvPr>
          <p:cNvSpPr>
            <a:spLocks noGrp="1"/>
          </p:cNvSpPr>
          <p:nvPr>
            <p:ph type="title"/>
          </p:nvPr>
        </p:nvSpPr>
        <p:spPr>
          <a:xfrm>
            <a:off x="484188" y="2650431"/>
            <a:ext cx="5101603" cy="3631099"/>
          </a:xfrm>
        </p:spPr>
        <p:txBody>
          <a:bodyPr anchor="t">
            <a:normAutofit/>
          </a:bodyPr>
          <a:lstStyle/>
          <a:p>
            <a:r>
              <a:rPr lang="en-US" dirty="0">
                <a:latin typeface="Times" pitchFamily="2" charset="0"/>
              </a:rPr>
              <a:t>TABLE OF CONTENTS</a:t>
            </a:r>
          </a:p>
        </p:txBody>
      </p:sp>
      <p:grpSp>
        <p:nvGrpSpPr>
          <p:cNvPr id="13" name="Group 12">
            <a:extLst>
              <a:ext uri="{FF2B5EF4-FFF2-40B4-BE49-F238E27FC236}">
                <a16:creationId xmlns:a16="http://schemas.microsoft.com/office/drawing/2014/main" id="{ABB2FBE0-355C-41D1-A85C-34301A73FB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95999" cy="2287390"/>
            <a:chOff x="0" y="0"/>
            <a:chExt cx="6095999" cy="2287390"/>
          </a:xfrm>
        </p:grpSpPr>
        <p:sp>
          <p:nvSpPr>
            <p:cNvPr id="14" name="Rectangle 13">
              <a:extLst>
                <a:ext uri="{FF2B5EF4-FFF2-40B4-BE49-F238E27FC236}">
                  <a16:creationId xmlns:a16="http://schemas.microsoft.com/office/drawing/2014/main" id="{258ED267-CBD7-48CA-8FBD-FC65502AA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0"/>
              <a:ext cx="6095993" cy="22873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5AB1F4-1BAE-422B-9787-CAC85DB09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6095993" cy="228739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5A196C1A-2989-4BD7-BEDA-86EAC7D66784}"/>
              </a:ext>
            </a:extLst>
          </p:cNvPr>
          <p:cNvGraphicFramePr>
            <a:graphicFrameLocks noGrp="1"/>
          </p:cNvGraphicFramePr>
          <p:nvPr>
            <p:ph idx="1"/>
            <p:extLst>
              <p:ext uri="{D42A27DB-BD31-4B8C-83A1-F6EECF244321}">
                <p14:modId xmlns:p14="http://schemas.microsoft.com/office/powerpoint/2010/main" val="1559214494"/>
              </p:ext>
            </p:extLst>
          </p:nvPr>
        </p:nvGraphicFramePr>
        <p:xfrm>
          <a:off x="6490251" y="327991"/>
          <a:ext cx="5431735" cy="5848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281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medium confidence">
            <a:extLst>
              <a:ext uri="{FF2B5EF4-FFF2-40B4-BE49-F238E27FC236}">
                <a16:creationId xmlns:a16="http://schemas.microsoft.com/office/drawing/2014/main" id="{E37B9CF0-8D8D-D045-9C25-F7CF6606CB0B}"/>
              </a:ext>
            </a:extLst>
          </p:cNvPr>
          <p:cNvPicPr>
            <a:picLocks noChangeAspect="1"/>
          </p:cNvPicPr>
          <p:nvPr/>
        </p:nvPicPr>
        <p:blipFill>
          <a:blip r:embed="rId2"/>
          <a:stretch>
            <a:fillRect/>
          </a:stretch>
        </p:blipFill>
        <p:spPr>
          <a:xfrm>
            <a:off x="0" y="1000125"/>
            <a:ext cx="12144376" cy="4857750"/>
          </a:xfrm>
          <a:prstGeom prst="rect">
            <a:avLst/>
          </a:prstGeom>
        </p:spPr>
      </p:pic>
    </p:spTree>
    <p:extLst>
      <p:ext uri="{BB962C8B-B14F-4D97-AF65-F5344CB8AC3E}">
        <p14:creationId xmlns:p14="http://schemas.microsoft.com/office/powerpoint/2010/main" val="3123447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0C8F-95C2-EF44-BC6E-E31B2B1014AA}"/>
              </a:ext>
            </a:extLst>
          </p:cNvPr>
          <p:cNvSpPr>
            <a:spLocks noGrp="1"/>
          </p:cNvSpPr>
          <p:nvPr>
            <p:ph type="title"/>
          </p:nvPr>
        </p:nvSpPr>
        <p:spPr/>
        <p:txBody>
          <a:bodyPr/>
          <a:lstStyle/>
          <a:p>
            <a:r>
              <a:rPr lang="en-US" dirty="0">
                <a:latin typeface="Times" pitchFamily="2" charset="0"/>
              </a:rPr>
              <a:t>Technical Challenges and Changes</a:t>
            </a:r>
          </a:p>
        </p:txBody>
      </p:sp>
      <p:sp>
        <p:nvSpPr>
          <p:cNvPr id="3" name="Content Placeholder 2">
            <a:extLst>
              <a:ext uri="{FF2B5EF4-FFF2-40B4-BE49-F238E27FC236}">
                <a16:creationId xmlns:a16="http://schemas.microsoft.com/office/drawing/2014/main" id="{D0D65B33-6FA8-3647-8536-EEDB09C2D3B9}"/>
              </a:ext>
            </a:extLst>
          </p:cNvPr>
          <p:cNvSpPr>
            <a:spLocks noGrp="1"/>
          </p:cNvSpPr>
          <p:nvPr>
            <p:ph idx="1"/>
          </p:nvPr>
        </p:nvSpPr>
        <p:spPr/>
        <p:txBody>
          <a:bodyPr/>
          <a:lstStyle/>
          <a:p>
            <a:pPr marL="457200" indent="-457200">
              <a:buAutoNum type="arabicPeriod"/>
            </a:pPr>
            <a:r>
              <a:rPr lang="en-US" dirty="0"/>
              <a:t>We used two different algorithms on both the datasets because using Decision Tree Algorithm on the 2021 dataset only resulted in a 40% accuracy rate. We tried to debug the code, but we didn’t have enough time. This is the reason we used KNN for the 2021 dataset.</a:t>
            </a:r>
          </a:p>
          <a:p>
            <a:pPr marL="457200" indent="-457200">
              <a:buAutoNum type="arabicPeriod"/>
            </a:pPr>
            <a:r>
              <a:rPr lang="en-US" dirty="0"/>
              <a:t>We would probably use all the algorithms for prediction and choose the most fitting algorithm. We would use the same algorithm for both the datasets.</a:t>
            </a:r>
          </a:p>
          <a:p>
            <a:pPr marL="457200" indent="-457200">
              <a:buAutoNum type="arabicPeriod"/>
            </a:pPr>
            <a:r>
              <a:rPr lang="en-US" dirty="0"/>
              <a:t>We would also have a better prediction if both the datasets had similar columns and structure.</a:t>
            </a:r>
          </a:p>
        </p:txBody>
      </p:sp>
    </p:spTree>
    <p:extLst>
      <p:ext uri="{BB962C8B-B14F-4D97-AF65-F5344CB8AC3E}">
        <p14:creationId xmlns:p14="http://schemas.microsoft.com/office/powerpoint/2010/main" val="1116027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D923-5883-554F-B298-4DEFFDCC7ABA}"/>
              </a:ext>
            </a:extLst>
          </p:cNvPr>
          <p:cNvSpPr>
            <a:spLocks noGrp="1"/>
          </p:cNvSpPr>
          <p:nvPr>
            <p:ph type="title"/>
          </p:nvPr>
        </p:nvSpPr>
        <p:spPr/>
        <p:txBody>
          <a:bodyPr/>
          <a:lstStyle/>
          <a:p>
            <a:r>
              <a:rPr lang="en-US" dirty="0"/>
              <a:t>Deployment/ Next Steps</a:t>
            </a:r>
          </a:p>
        </p:txBody>
      </p:sp>
      <p:sp>
        <p:nvSpPr>
          <p:cNvPr id="3" name="Content Placeholder 2">
            <a:extLst>
              <a:ext uri="{FF2B5EF4-FFF2-40B4-BE49-F238E27FC236}">
                <a16:creationId xmlns:a16="http://schemas.microsoft.com/office/drawing/2014/main" id="{15F7EB25-52DE-C748-B3FF-86ED74DB610A}"/>
              </a:ext>
            </a:extLst>
          </p:cNvPr>
          <p:cNvSpPr>
            <a:spLocks noGrp="1"/>
          </p:cNvSpPr>
          <p:nvPr>
            <p:ph idx="1"/>
          </p:nvPr>
        </p:nvSpPr>
        <p:spPr/>
        <p:txBody>
          <a:bodyPr/>
          <a:lstStyle/>
          <a:p>
            <a:pPr marL="457200" indent="-457200">
              <a:buAutoNum type="arabicPeriod"/>
            </a:pPr>
            <a:r>
              <a:rPr lang="en-US" dirty="0"/>
              <a:t>If the results were successful, we would like to predict the number of rides for the whole year. This will provide a better insight into customer behaviors, patterns, etc.</a:t>
            </a:r>
          </a:p>
          <a:p>
            <a:pPr marL="457200" indent="-457200">
              <a:buAutoNum type="arabicPeriod"/>
            </a:pPr>
            <a:r>
              <a:rPr lang="en-US" dirty="0"/>
              <a:t>With a successful code, Citi can predict customer patterns which will be in the next month. Keeping this in consideration they can release related advertisement campaigns, promos, etc.</a:t>
            </a:r>
          </a:p>
          <a:p>
            <a:pPr marL="457200" indent="-457200">
              <a:buAutoNum type="arabicPeriod"/>
            </a:pPr>
            <a:endParaRPr lang="en-US" dirty="0"/>
          </a:p>
        </p:txBody>
      </p:sp>
    </p:spTree>
    <p:extLst>
      <p:ext uri="{BB962C8B-B14F-4D97-AF65-F5344CB8AC3E}">
        <p14:creationId xmlns:p14="http://schemas.microsoft.com/office/powerpoint/2010/main" val="1251727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14B1C-812B-0348-B066-371CA45FE6DA}"/>
              </a:ext>
            </a:extLst>
          </p:cNvPr>
          <p:cNvSpPr>
            <a:spLocks noGrp="1"/>
          </p:cNvSpPr>
          <p:nvPr>
            <p:ph type="title"/>
          </p:nvPr>
        </p:nvSpPr>
        <p:spPr/>
        <p:txBody>
          <a:bodyPr/>
          <a:lstStyle/>
          <a:p>
            <a:r>
              <a:rPr lang="en-US" dirty="0">
                <a:latin typeface="Times" pitchFamily="2" charset="0"/>
              </a:rPr>
              <a:t>Limitation/ Other Work</a:t>
            </a:r>
          </a:p>
        </p:txBody>
      </p:sp>
      <p:sp>
        <p:nvSpPr>
          <p:cNvPr id="3" name="Content Placeholder 2">
            <a:extLst>
              <a:ext uri="{FF2B5EF4-FFF2-40B4-BE49-F238E27FC236}">
                <a16:creationId xmlns:a16="http://schemas.microsoft.com/office/drawing/2014/main" id="{1B06E30D-CC1A-6245-ADD2-3CBBD0D24565}"/>
              </a:ext>
            </a:extLst>
          </p:cNvPr>
          <p:cNvSpPr>
            <a:spLocks noGrp="1"/>
          </p:cNvSpPr>
          <p:nvPr>
            <p:ph idx="1"/>
          </p:nvPr>
        </p:nvSpPr>
        <p:spPr/>
        <p:txBody>
          <a:bodyPr>
            <a:normAutofit lnSpcReduction="10000"/>
          </a:bodyPr>
          <a:lstStyle/>
          <a:p>
            <a:r>
              <a:rPr lang="en-US" dirty="0"/>
              <a:t>1. If there were bike types in both the datasets, Citi could have potentially identified which of their bike types are used the most and those bike types could have been deployed in its stations.</a:t>
            </a:r>
          </a:p>
          <a:p>
            <a:r>
              <a:rPr lang="en-US" dirty="0"/>
              <a:t>2. There were lot of ‘NA’ values in the dataset. These values severely affect the prediction.</a:t>
            </a:r>
          </a:p>
          <a:p>
            <a:r>
              <a:rPr lang="en-US" dirty="0"/>
              <a:t>3. In the dataset, a member is only listed as a member whereas there are three types of membership in </a:t>
            </a:r>
            <a:r>
              <a:rPr lang="en-US" dirty="0" err="1"/>
              <a:t>citibike</a:t>
            </a:r>
            <a:r>
              <a:rPr lang="en-US" dirty="0"/>
              <a:t> namely monthly, yearly and daily passes. A more detailed database is needed for detailed predictions.</a:t>
            </a:r>
          </a:p>
          <a:p>
            <a:r>
              <a:rPr lang="en-US" dirty="0"/>
              <a:t>4. We have filtered stations which have the same names. This will also filter out the customers who actually ride for a long time and end up at the same station.</a:t>
            </a:r>
          </a:p>
        </p:txBody>
      </p:sp>
    </p:spTree>
    <p:extLst>
      <p:ext uri="{BB962C8B-B14F-4D97-AF65-F5344CB8AC3E}">
        <p14:creationId xmlns:p14="http://schemas.microsoft.com/office/powerpoint/2010/main" val="2830916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7D35-33A3-DC43-A83B-FDB3125E8E0C}"/>
              </a:ext>
            </a:extLst>
          </p:cNvPr>
          <p:cNvSpPr>
            <a:spLocks noGrp="1"/>
          </p:cNvSpPr>
          <p:nvPr>
            <p:ph type="title"/>
          </p:nvPr>
        </p:nvSpPr>
        <p:spPr/>
        <p:txBody>
          <a:bodyPr/>
          <a:lstStyle/>
          <a:p>
            <a:r>
              <a:rPr lang="en-US" dirty="0">
                <a:latin typeface="Times" pitchFamily="2" charset="0"/>
              </a:rPr>
              <a:t>Business problems</a:t>
            </a:r>
          </a:p>
        </p:txBody>
      </p:sp>
      <p:sp>
        <p:nvSpPr>
          <p:cNvPr id="3" name="Content Placeholder 2">
            <a:extLst>
              <a:ext uri="{FF2B5EF4-FFF2-40B4-BE49-F238E27FC236}">
                <a16:creationId xmlns:a16="http://schemas.microsoft.com/office/drawing/2014/main" id="{CDC0B95C-8AF1-6043-9DB4-78E158C2746D}"/>
              </a:ext>
            </a:extLst>
          </p:cNvPr>
          <p:cNvSpPr>
            <a:spLocks noGrp="1"/>
          </p:cNvSpPr>
          <p:nvPr>
            <p:ph idx="1"/>
          </p:nvPr>
        </p:nvSpPr>
        <p:spPr/>
        <p:txBody>
          <a:bodyPr>
            <a:normAutofit fontScale="92500"/>
          </a:bodyPr>
          <a:lstStyle/>
          <a:p>
            <a:r>
              <a:rPr lang="en-US" u="sng" dirty="0">
                <a:latin typeface="Times" pitchFamily="2" charset="0"/>
              </a:rPr>
              <a:t>Problem Statement-</a:t>
            </a:r>
          </a:p>
          <a:p>
            <a:r>
              <a:rPr lang="en-US" dirty="0">
                <a:latin typeface="Times" pitchFamily="2" charset="0"/>
              </a:rPr>
              <a:t>We want to predict the number of trips that will originate at </a:t>
            </a:r>
            <a:r>
              <a:rPr lang="en-US" dirty="0" err="1">
                <a:latin typeface="Times" pitchFamily="2" charset="0"/>
              </a:rPr>
              <a:t>Citibike</a:t>
            </a:r>
            <a:r>
              <a:rPr lang="en-US" dirty="0">
                <a:latin typeface="Times" pitchFamily="2" charset="0"/>
              </a:rPr>
              <a:t> stations located near either Grand Central Station or near Penn Station, with the time period before midnight on the day of interest.</a:t>
            </a:r>
          </a:p>
          <a:p>
            <a:r>
              <a:rPr lang="en-US" u="sng" dirty="0">
                <a:latin typeface="Times" pitchFamily="2" charset="0"/>
              </a:rPr>
              <a:t>Current Solution-</a:t>
            </a:r>
          </a:p>
          <a:p>
            <a:r>
              <a:rPr lang="en-US" dirty="0" err="1">
                <a:latin typeface="Times" pitchFamily="2" charset="0"/>
              </a:rPr>
              <a:t>Citibike</a:t>
            </a:r>
            <a:r>
              <a:rPr lang="en-US" dirty="0">
                <a:latin typeface="Times" pitchFamily="2" charset="0"/>
              </a:rPr>
              <a:t> uses machine learning algorithms to help optimize the time of their operations team so that they can be more efficient in moving bikes across stations. They have also implemented Valet Service for expanded bike and dock availability. The company also rewards their customers with points which are redeemable.</a:t>
            </a:r>
          </a:p>
          <a:p>
            <a:r>
              <a:rPr lang="en-US" dirty="0">
                <a:latin typeface="Times" pitchFamily="2" charset="0"/>
              </a:rPr>
              <a:t>Source- https://</a:t>
            </a:r>
            <a:r>
              <a:rPr lang="en-US" dirty="0" err="1">
                <a:latin typeface="Times" pitchFamily="2" charset="0"/>
              </a:rPr>
              <a:t>ride.citibikenyc.com</a:t>
            </a:r>
            <a:r>
              <a:rPr lang="en-US" dirty="0">
                <a:latin typeface="Times" pitchFamily="2" charset="0"/>
              </a:rPr>
              <a:t>/blog/</a:t>
            </a:r>
            <a:r>
              <a:rPr lang="en-US" dirty="0" err="1">
                <a:latin typeface="Times" pitchFamily="2" charset="0"/>
              </a:rPr>
              <a:t>ridershiprecords</a:t>
            </a:r>
            <a:endParaRPr lang="en-US" dirty="0">
              <a:latin typeface="Times" pitchFamily="2" charset="0"/>
            </a:endParaRPr>
          </a:p>
          <a:p>
            <a:endParaRPr lang="en-US" dirty="0">
              <a:latin typeface="Times" pitchFamily="2"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59026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93939A-AC22-E34F-8F6A-C0CA2285C9F5}"/>
              </a:ext>
            </a:extLst>
          </p:cNvPr>
          <p:cNvSpPr>
            <a:spLocks noGrp="1"/>
          </p:cNvSpPr>
          <p:nvPr>
            <p:ph idx="1"/>
          </p:nvPr>
        </p:nvSpPr>
        <p:spPr/>
        <p:txBody>
          <a:bodyPr/>
          <a:lstStyle/>
          <a:p>
            <a:r>
              <a:rPr lang="en-US" u="sng" dirty="0">
                <a:latin typeface="Times" pitchFamily="2" charset="0"/>
              </a:rPr>
              <a:t>Our Solution-</a:t>
            </a:r>
          </a:p>
          <a:p>
            <a:r>
              <a:rPr lang="en-US" dirty="0">
                <a:latin typeface="Times" pitchFamily="2" charset="0"/>
              </a:rPr>
              <a:t>We will be using Decision Tree Classifier Algorithm for our prediction for the 2019 dataset. We use this because the algorithm needs low level of data preparation which is very much needed in this case, and it will be able to distinguish a large number of classes with less error. The maximum tree depth is set at 9. </a:t>
            </a:r>
          </a:p>
          <a:p>
            <a:r>
              <a:rPr lang="en-US" dirty="0">
                <a:latin typeface="Times" pitchFamily="2" charset="0"/>
              </a:rPr>
              <a:t>We will be using K nearest neighbor (KNN) for our prediction for the 2021 dataset since it is versatile to different calculations of proximity. It is also a memory-based approach.</a:t>
            </a:r>
          </a:p>
          <a:p>
            <a:endParaRPr lang="en-US" dirty="0"/>
          </a:p>
        </p:txBody>
      </p:sp>
    </p:spTree>
    <p:extLst>
      <p:ext uri="{BB962C8B-B14F-4D97-AF65-F5344CB8AC3E}">
        <p14:creationId xmlns:p14="http://schemas.microsoft.com/office/powerpoint/2010/main" val="253462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E36F2-2D92-1547-A1BE-3D85A44FF806}"/>
              </a:ext>
            </a:extLst>
          </p:cNvPr>
          <p:cNvSpPr>
            <a:spLocks noGrp="1"/>
          </p:cNvSpPr>
          <p:nvPr>
            <p:ph type="title"/>
          </p:nvPr>
        </p:nvSpPr>
        <p:spPr/>
        <p:txBody>
          <a:bodyPr/>
          <a:lstStyle/>
          <a:p>
            <a:r>
              <a:rPr lang="en-US" dirty="0">
                <a:latin typeface="Times" pitchFamily="2" charset="0"/>
              </a:rPr>
              <a:t>Technical setup</a:t>
            </a:r>
          </a:p>
        </p:txBody>
      </p:sp>
      <p:sp>
        <p:nvSpPr>
          <p:cNvPr id="3" name="Content Placeholder 2">
            <a:extLst>
              <a:ext uri="{FF2B5EF4-FFF2-40B4-BE49-F238E27FC236}">
                <a16:creationId xmlns:a16="http://schemas.microsoft.com/office/drawing/2014/main" id="{64C3FF3F-9FA2-314F-A229-ADBBD07CD5F1}"/>
              </a:ext>
            </a:extLst>
          </p:cNvPr>
          <p:cNvSpPr>
            <a:spLocks noGrp="1"/>
          </p:cNvSpPr>
          <p:nvPr>
            <p:ph idx="1"/>
          </p:nvPr>
        </p:nvSpPr>
        <p:spPr/>
        <p:txBody>
          <a:bodyPr>
            <a:normAutofit/>
          </a:bodyPr>
          <a:lstStyle/>
          <a:p>
            <a:r>
              <a:rPr lang="en-US" u="sng" dirty="0">
                <a:latin typeface="Times" pitchFamily="2" charset="0"/>
              </a:rPr>
              <a:t>Data Understanding- </a:t>
            </a:r>
            <a:r>
              <a:rPr lang="en-US" dirty="0">
                <a:latin typeface="Times" pitchFamily="2" charset="0"/>
              </a:rPr>
              <a:t> The data provided is that of 2019 and 2021 which contains all </a:t>
            </a:r>
            <a:r>
              <a:rPr lang="en-US" dirty="0" err="1">
                <a:latin typeface="Times" pitchFamily="2" charset="0"/>
              </a:rPr>
              <a:t>citibike</a:t>
            </a:r>
            <a:r>
              <a:rPr lang="en-US" dirty="0">
                <a:latin typeface="Times" pitchFamily="2" charset="0"/>
              </a:rPr>
              <a:t> trips made in September. A weather dataset is also provided which contains the weather information from the year 2018 to 2021 of NYC.                                                         2019 Dataset</a:t>
            </a:r>
            <a:endParaRPr lang="en-US" u="sng" dirty="0">
              <a:latin typeface="Times" pitchFamily="2" charset="0"/>
            </a:endParaRPr>
          </a:p>
        </p:txBody>
      </p:sp>
      <p:pic>
        <p:nvPicPr>
          <p:cNvPr id="5" name="Picture 4" descr="Table&#10;&#10;Description automatically generated with medium confidence">
            <a:extLst>
              <a:ext uri="{FF2B5EF4-FFF2-40B4-BE49-F238E27FC236}">
                <a16:creationId xmlns:a16="http://schemas.microsoft.com/office/drawing/2014/main" id="{14D23A93-EE2A-2B40-8D37-7352F4F871B9}"/>
              </a:ext>
            </a:extLst>
          </p:cNvPr>
          <p:cNvPicPr>
            <a:picLocks noChangeAspect="1"/>
          </p:cNvPicPr>
          <p:nvPr/>
        </p:nvPicPr>
        <p:blipFill>
          <a:blip r:embed="rId2"/>
          <a:stretch>
            <a:fillRect/>
          </a:stretch>
        </p:blipFill>
        <p:spPr>
          <a:xfrm>
            <a:off x="1111539" y="3673476"/>
            <a:ext cx="8936862" cy="3027362"/>
          </a:xfrm>
          <a:prstGeom prst="rect">
            <a:avLst/>
          </a:prstGeom>
        </p:spPr>
      </p:pic>
    </p:spTree>
    <p:extLst>
      <p:ext uri="{BB962C8B-B14F-4D97-AF65-F5344CB8AC3E}">
        <p14:creationId xmlns:p14="http://schemas.microsoft.com/office/powerpoint/2010/main" val="3178752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68141A48-F477-9C4C-8A17-42D91818661E}"/>
              </a:ext>
            </a:extLst>
          </p:cNvPr>
          <p:cNvPicPr>
            <a:picLocks noChangeAspect="1"/>
          </p:cNvPicPr>
          <p:nvPr/>
        </p:nvPicPr>
        <p:blipFill>
          <a:blip r:embed="rId2"/>
          <a:stretch>
            <a:fillRect/>
          </a:stretch>
        </p:blipFill>
        <p:spPr>
          <a:xfrm>
            <a:off x="1371600" y="1357811"/>
            <a:ext cx="9771293" cy="4900115"/>
          </a:xfrm>
          <a:prstGeom prst="rect">
            <a:avLst/>
          </a:prstGeom>
        </p:spPr>
      </p:pic>
      <p:sp>
        <p:nvSpPr>
          <p:cNvPr id="6" name="TextBox 5">
            <a:extLst>
              <a:ext uri="{FF2B5EF4-FFF2-40B4-BE49-F238E27FC236}">
                <a16:creationId xmlns:a16="http://schemas.microsoft.com/office/drawing/2014/main" id="{DC3713B8-59E2-354A-84C3-7A170A3557B7}"/>
              </a:ext>
            </a:extLst>
          </p:cNvPr>
          <p:cNvSpPr txBox="1"/>
          <p:nvPr/>
        </p:nvSpPr>
        <p:spPr>
          <a:xfrm>
            <a:off x="928688" y="771525"/>
            <a:ext cx="1708481" cy="369332"/>
          </a:xfrm>
          <a:prstGeom prst="rect">
            <a:avLst/>
          </a:prstGeom>
          <a:noFill/>
        </p:spPr>
        <p:txBody>
          <a:bodyPr wrap="none" rtlCol="0">
            <a:spAutoFit/>
          </a:bodyPr>
          <a:lstStyle/>
          <a:p>
            <a:r>
              <a:rPr lang="en-US" dirty="0"/>
              <a:t>2021 Dataset: </a:t>
            </a:r>
          </a:p>
        </p:txBody>
      </p:sp>
    </p:spTree>
    <p:extLst>
      <p:ext uri="{BB962C8B-B14F-4D97-AF65-F5344CB8AC3E}">
        <p14:creationId xmlns:p14="http://schemas.microsoft.com/office/powerpoint/2010/main" val="1484839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164F64-9CDC-CD43-B300-521C7B4731CA}"/>
              </a:ext>
            </a:extLst>
          </p:cNvPr>
          <p:cNvSpPr txBox="1"/>
          <p:nvPr/>
        </p:nvSpPr>
        <p:spPr>
          <a:xfrm>
            <a:off x="1771650" y="828675"/>
            <a:ext cx="2007537" cy="369332"/>
          </a:xfrm>
          <a:prstGeom prst="rect">
            <a:avLst/>
          </a:prstGeom>
          <a:noFill/>
        </p:spPr>
        <p:txBody>
          <a:bodyPr wrap="none" rtlCol="0">
            <a:spAutoFit/>
          </a:bodyPr>
          <a:lstStyle/>
          <a:p>
            <a:r>
              <a:rPr lang="en-US" dirty="0"/>
              <a:t>Weather Dataset-</a:t>
            </a:r>
          </a:p>
        </p:txBody>
      </p:sp>
      <p:pic>
        <p:nvPicPr>
          <p:cNvPr id="4" name="Picture 3" descr="Table&#10;&#10;Description automatically generated">
            <a:extLst>
              <a:ext uri="{FF2B5EF4-FFF2-40B4-BE49-F238E27FC236}">
                <a16:creationId xmlns:a16="http://schemas.microsoft.com/office/drawing/2014/main" id="{B3D9451E-C9A5-3F46-9FCA-B29194FE920C}"/>
              </a:ext>
            </a:extLst>
          </p:cNvPr>
          <p:cNvPicPr>
            <a:picLocks noChangeAspect="1"/>
          </p:cNvPicPr>
          <p:nvPr/>
        </p:nvPicPr>
        <p:blipFill>
          <a:blip r:embed="rId2"/>
          <a:stretch>
            <a:fillRect/>
          </a:stretch>
        </p:blipFill>
        <p:spPr>
          <a:xfrm>
            <a:off x="4070350" y="280988"/>
            <a:ext cx="6350000" cy="5867400"/>
          </a:xfrm>
          <a:prstGeom prst="rect">
            <a:avLst/>
          </a:prstGeom>
        </p:spPr>
      </p:pic>
    </p:spTree>
    <p:extLst>
      <p:ext uri="{BB962C8B-B14F-4D97-AF65-F5344CB8AC3E}">
        <p14:creationId xmlns:p14="http://schemas.microsoft.com/office/powerpoint/2010/main" val="2319494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D5E9FA-0583-7349-87FA-DD1B5B864735}"/>
              </a:ext>
            </a:extLst>
          </p:cNvPr>
          <p:cNvSpPr>
            <a:spLocks noGrp="1"/>
          </p:cNvSpPr>
          <p:nvPr>
            <p:ph idx="4294967295"/>
          </p:nvPr>
        </p:nvSpPr>
        <p:spPr>
          <a:xfrm>
            <a:off x="0" y="0"/>
            <a:ext cx="10869613" cy="3600450"/>
          </a:xfrm>
        </p:spPr>
        <p:txBody>
          <a:bodyPr>
            <a:normAutofit/>
          </a:bodyPr>
          <a:lstStyle/>
          <a:p>
            <a:r>
              <a:rPr lang="en-US" u="sng" dirty="0">
                <a:latin typeface="Times" pitchFamily="2" charset="0"/>
              </a:rPr>
              <a:t>Data Preparation- </a:t>
            </a:r>
            <a:r>
              <a:rPr lang="en-US" dirty="0">
                <a:latin typeface="Times" pitchFamily="2" charset="0"/>
              </a:rPr>
              <a:t>First, we filter out the trips whose duration was less than 120 seconds or 2 minutes. Then we drop the rows which have the same start and end station. In the next step we calculate whether a given day is a weekday or a weekend and whether it is a holiday or not. New columns are created containing both these values. Cold and precipitation columns are also added in the final data preparation.</a:t>
            </a:r>
            <a:endParaRPr lang="en-US" u="sng" dirty="0">
              <a:latin typeface="Times" pitchFamily="2" charset="0"/>
            </a:endParaRPr>
          </a:p>
          <a:p>
            <a:r>
              <a:rPr lang="en-US" dirty="0"/>
              <a:t>2019 Cleaned Dataset - </a:t>
            </a:r>
          </a:p>
        </p:txBody>
      </p:sp>
      <p:pic>
        <p:nvPicPr>
          <p:cNvPr id="9" name="Picture 8" descr="Table&#10;&#10;Description automatically generated">
            <a:extLst>
              <a:ext uri="{FF2B5EF4-FFF2-40B4-BE49-F238E27FC236}">
                <a16:creationId xmlns:a16="http://schemas.microsoft.com/office/drawing/2014/main" id="{A80C580B-3AF7-1641-AC71-9732C63D4731}"/>
              </a:ext>
            </a:extLst>
          </p:cNvPr>
          <p:cNvPicPr>
            <a:picLocks noChangeAspect="1"/>
          </p:cNvPicPr>
          <p:nvPr/>
        </p:nvPicPr>
        <p:blipFill>
          <a:blip r:embed="rId2"/>
          <a:stretch>
            <a:fillRect/>
          </a:stretch>
        </p:blipFill>
        <p:spPr>
          <a:xfrm>
            <a:off x="573088" y="2071688"/>
            <a:ext cx="10160000" cy="4216400"/>
          </a:xfrm>
          <a:prstGeom prst="rect">
            <a:avLst/>
          </a:prstGeom>
        </p:spPr>
      </p:pic>
    </p:spTree>
    <p:extLst>
      <p:ext uri="{BB962C8B-B14F-4D97-AF65-F5344CB8AC3E}">
        <p14:creationId xmlns:p14="http://schemas.microsoft.com/office/powerpoint/2010/main" val="462583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E698C1F-DF90-F14A-B849-1472B18B1AE8}"/>
              </a:ext>
            </a:extLst>
          </p:cNvPr>
          <p:cNvPicPr>
            <a:picLocks noChangeAspect="1"/>
          </p:cNvPicPr>
          <p:nvPr/>
        </p:nvPicPr>
        <p:blipFill>
          <a:blip r:embed="rId2"/>
          <a:stretch>
            <a:fillRect/>
          </a:stretch>
        </p:blipFill>
        <p:spPr>
          <a:xfrm>
            <a:off x="444500" y="998538"/>
            <a:ext cx="10160000" cy="1574800"/>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2C1B07AC-D979-9746-8EEF-AFDFD7AD247E}"/>
              </a:ext>
            </a:extLst>
          </p:cNvPr>
          <p:cNvPicPr>
            <a:picLocks noChangeAspect="1"/>
          </p:cNvPicPr>
          <p:nvPr/>
        </p:nvPicPr>
        <p:blipFill>
          <a:blip r:embed="rId3"/>
          <a:stretch>
            <a:fillRect/>
          </a:stretch>
        </p:blipFill>
        <p:spPr>
          <a:xfrm>
            <a:off x="444500" y="2755901"/>
            <a:ext cx="10160000" cy="2286000"/>
          </a:xfrm>
          <a:prstGeom prst="rect">
            <a:avLst/>
          </a:prstGeom>
        </p:spPr>
      </p:pic>
    </p:spTree>
    <p:extLst>
      <p:ext uri="{BB962C8B-B14F-4D97-AF65-F5344CB8AC3E}">
        <p14:creationId xmlns:p14="http://schemas.microsoft.com/office/powerpoint/2010/main" val="618802497"/>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{D87ACAA7-F967-9A47-9A57-34A5DF4878AB}tf10001119</Template>
  <TotalTime>2901</TotalTime>
  <Words>814</Words>
  <Application>Microsoft Macintosh PowerPoint</Application>
  <PresentationFormat>Widescreen</PresentationFormat>
  <Paragraphs>50</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Avenir Next LT Pro</vt:lpstr>
      <vt:lpstr>Bahnschrift</vt:lpstr>
      <vt:lpstr>Times</vt:lpstr>
      <vt:lpstr>MatrixVTI</vt:lpstr>
      <vt:lpstr>Data Science Project-  Citibike </vt:lpstr>
      <vt:lpstr>TABLE OF CONTENTS</vt:lpstr>
      <vt:lpstr>Business problems</vt:lpstr>
      <vt:lpstr>PowerPoint Presentation</vt:lpstr>
      <vt:lpstr>Technical setup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Technical Challenges and Changes</vt:lpstr>
      <vt:lpstr>Deployment/ Next Steps</vt:lpstr>
      <vt:lpstr>Limitation/ Other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Citibike </dc:title>
  <dc:creator>Varun Ramesh</dc:creator>
  <cp:lastModifiedBy>Varun Ramesh</cp:lastModifiedBy>
  <cp:revision>14</cp:revision>
  <dcterms:created xsi:type="dcterms:W3CDTF">2021-12-12T20:05:41Z</dcterms:created>
  <dcterms:modified xsi:type="dcterms:W3CDTF">2021-12-14T20:26:53Z</dcterms:modified>
</cp:coreProperties>
</file>